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85BEF4-FA20-4341-AA85-5666C063B5A9}">
  <a:tblStyle styleId="{2985BEF4-FA20-4341-AA85-5666C063B5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was a pretty interesting (and rare) case of an organized back-building MCS that overspread South Florida on April 11 2021.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82337964d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d82337964d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82337964d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82337964d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82337964d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d82337964d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f4c4300f7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f4c4300f7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f4c4300f7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f4c4300f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f4c4300f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f4c4300f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f4c4300f7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f4c4300f7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f4c4300f7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f4c4300f7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f4c4300f7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f4c4300f7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f4c4300f7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f4c4300f7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f4c4300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f4c4300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f4c4300f7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af4c4300f7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f4c4300f7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af4c4300f7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f4c4300f7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af4c4300f7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84d023a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284d023a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84d023a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84d023a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84d023a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84d023a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84d023a1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284d023a1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f4c4300f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af4c4300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f4c4300f7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f4c4300f7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f4c4300f7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af4c4300f7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f4c4300f7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f4c4300f7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f4c4300f7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f4c4300f7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82337964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82337964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82337964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82337964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pc.noaa.gov/exper/spcousom/" TargetMode="External"/><Relationship Id="rId4" Type="http://schemas.openxmlformats.org/officeDocument/2006/relationships/hyperlink" Target="https://www.youtube.com/watch?v=2iNtFJ3neI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11th 2021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 Florida MCS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Harry Weinman (SPC)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7128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p23"/>
          <p:cNvGraphicFramePr/>
          <p:nvPr/>
        </p:nvGraphicFramePr>
        <p:xfrm>
          <a:off x="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{2985BEF4-FA20-4341-AA85-5666C063B5A9}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0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sng"/>
                        <a:t>Time</a:t>
                      </a:r>
                      <a:endParaRPr b="1" sz="2500" u="sng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sng"/>
                        <a:t>4/10/12z</a:t>
                      </a:r>
                      <a:endParaRPr b="1" sz="2500" u="sng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sng"/>
                        <a:t>4/11/12z</a:t>
                      </a:r>
                      <a:endParaRPr b="1" sz="2500" u="sng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sng"/>
                        <a:t>4/11/18z</a:t>
                      </a:r>
                      <a:endParaRPr b="1" sz="2500" u="sng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/>
                        <a:t>0-1 km lapse rate</a:t>
                      </a:r>
                      <a:endParaRPr b="1"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0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/>
                        <a:t>700-500 mb lapse rate</a:t>
                      </a:r>
                      <a:endParaRPr b="1"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24"/>
          <p:cNvGraphicFramePr/>
          <p:nvPr/>
        </p:nvGraphicFramePr>
        <p:xfrm>
          <a:off x="0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{2985BEF4-FA20-4341-AA85-5666C063B5A9}</a:tableStyleId>
              </a:tblPr>
              <a:tblGrid>
                <a:gridCol w="2068450"/>
                <a:gridCol w="2153925"/>
                <a:gridCol w="2355925"/>
                <a:gridCol w="2565700"/>
              </a:tblGrid>
              <a:tr h="60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sng"/>
                        <a:t>Time</a:t>
                      </a:r>
                      <a:endParaRPr b="1" sz="2500" u="sng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sng"/>
                        <a:t>4/10/12z</a:t>
                      </a:r>
                      <a:endParaRPr b="1" sz="2500" u="sng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sng"/>
                        <a:t>4/11/12z</a:t>
                      </a:r>
                      <a:endParaRPr b="1" sz="2500" u="sng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 u="sng"/>
                        <a:t>4/11/18z</a:t>
                      </a:r>
                      <a:endParaRPr b="1" sz="2500" u="sng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/>
                        <a:t>0-1 km lapse rate</a:t>
                      </a:r>
                      <a:endParaRPr b="1"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</a:rPr>
                        <a:t>22-19= 3 C/km</a:t>
                      </a:r>
                      <a:endParaRPr b="1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</a:rPr>
                        <a:t>24-19.5= 4.5 C/km</a:t>
                      </a:r>
                      <a:endParaRPr b="1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</a:rPr>
                        <a:t>31-21= </a:t>
                      </a:r>
                      <a:r>
                        <a:rPr b="1" lang="en">
                          <a:solidFill>
                            <a:srgbClr val="4A86E8"/>
                          </a:solidFill>
                          <a:highlight>
                            <a:srgbClr val="EA9999"/>
                          </a:highlight>
                        </a:rPr>
                        <a:t>10 C/km</a:t>
                      </a:r>
                      <a:endParaRPr b="1">
                        <a:solidFill>
                          <a:srgbClr val="4A86E8"/>
                        </a:solidFill>
                        <a:highlight>
                          <a:srgbClr val="EA9999"/>
                        </a:highlight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00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/>
                        <a:t>700-500 mb lapse rate</a:t>
                      </a:r>
                      <a:endParaRPr b="1"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</a:rPr>
                        <a:t>8.5</a:t>
                      </a:r>
                      <a:r>
                        <a:rPr b="1" lang="en">
                          <a:solidFill>
                            <a:srgbClr val="4A86E8"/>
                          </a:solidFill>
                        </a:rPr>
                        <a:t>-(-10.5)/2.6 km =7.3 C/km</a:t>
                      </a:r>
                      <a:endParaRPr b="1">
                        <a:solidFill>
                          <a:srgbClr val="4A86E8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</a:rPr>
                        <a:t>8</a:t>
                      </a:r>
                      <a:r>
                        <a:rPr b="1" lang="en">
                          <a:solidFill>
                            <a:srgbClr val="4A86E8"/>
                          </a:solidFill>
                        </a:rPr>
                        <a:t>-(-11.5)/2.6 km =</a:t>
                      </a:r>
                      <a:r>
                        <a:rPr b="1" lang="en">
                          <a:solidFill>
                            <a:srgbClr val="4A86E8"/>
                          </a:solidFill>
                          <a:highlight>
                            <a:srgbClr val="FFE599"/>
                          </a:highlight>
                        </a:rPr>
                        <a:t>7.5 C/km</a:t>
                      </a:r>
                      <a:endParaRPr b="1">
                        <a:solidFill>
                          <a:srgbClr val="4A86E8"/>
                        </a:solidFill>
                        <a:highlight>
                          <a:srgbClr val="FFE59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A86E8"/>
                          </a:solidFill>
                        </a:rPr>
                        <a:t>8.5</a:t>
                      </a:r>
                      <a:r>
                        <a:rPr b="1" lang="en">
                          <a:solidFill>
                            <a:srgbClr val="4A86E8"/>
                          </a:solidFill>
                        </a:rPr>
                        <a:t>-(-11.5)/2.6 km = </a:t>
                      </a:r>
                      <a:r>
                        <a:rPr b="1" lang="en">
                          <a:solidFill>
                            <a:srgbClr val="4A86E8"/>
                          </a:solidFill>
                          <a:highlight>
                            <a:srgbClr val="F9CB9C"/>
                          </a:highlight>
                        </a:rPr>
                        <a:t>7.8 C/km</a:t>
                      </a:r>
                      <a:endParaRPr b="1">
                        <a:solidFill>
                          <a:srgbClr val="4A86E8"/>
                        </a:solidFill>
                        <a:highlight>
                          <a:srgbClr val="F9CB9C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26" name="Google Shape;126;p24"/>
          <p:cNvSpPr txBox="1"/>
          <p:nvPr/>
        </p:nvSpPr>
        <p:spPr>
          <a:xfrm>
            <a:off x="1561700" y="380700"/>
            <a:ext cx="65343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Numbers are rounded for simplicity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5160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4444175" y="3992750"/>
            <a:ext cx="429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Leading edge of r</a:t>
            </a:r>
            <a:r>
              <a:rPr lang="en" sz="1800">
                <a:solidFill>
                  <a:schemeClr val="dk1"/>
                </a:solidFill>
              </a:rPr>
              <a:t>emnant EML plume already in place atop southerly low-level flow across S FL the day prior to event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405" y="152400"/>
            <a:ext cx="4415763" cy="368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3612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400" y="152400"/>
            <a:ext cx="4415776" cy="366358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4253450" y="3992750"/>
            <a:ext cx="4866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Increasing low-level mass response to approaching subtle/embedded midlevel wave (increasing warm/moist advection) ascent!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42271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401" y="152400"/>
            <a:ext cx="4408278" cy="366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/>
        </p:nvSpPr>
        <p:spPr>
          <a:xfrm>
            <a:off x="4080200" y="3884000"/>
            <a:ext cx="5031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Continued synoptic-scale ascent/low-level moistening, diurnally steepening low-level lapse rates, remnant EML = pretty impressive sounding for S FL!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 b="0" l="37880" r="0" t="50000"/>
          <a:stretch/>
        </p:blipFill>
        <p:spPr>
          <a:xfrm>
            <a:off x="260425" y="1274775"/>
            <a:ext cx="4664750" cy="28158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p28"/>
          <p:cNvSpPr txBox="1"/>
          <p:nvPr/>
        </p:nvSpPr>
        <p:spPr>
          <a:xfrm>
            <a:off x="5170900" y="2313275"/>
            <a:ext cx="365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Note- Favorable deep-layer shear in place for </a:t>
            </a:r>
            <a:r>
              <a:rPr lang="en" sz="1800">
                <a:solidFill>
                  <a:schemeClr val="dk1"/>
                </a:solidFill>
              </a:rPr>
              <a:t>organized</a:t>
            </a:r>
            <a:r>
              <a:rPr lang="en" sz="1800">
                <a:solidFill>
                  <a:schemeClr val="dk1"/>
                </a:solidFill>
              </a:rPr>
              <a:t> storms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580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593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60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050" y="152400"/>
            <a:ext cx="693390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60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617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Some Key Takeaways</a:t>
            </a:r>
            <a:endParaRPr b="1"/>
          </a:p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Substantial changes </a:t>
            </a:r>
            <a:r>
              <a:rPr lang="en" sz="2000">
                <a:solidFill>
                  <a:schemeClr val="dk1"/>
                </a:solidFill>
              </a:rPr>
              <a:t>occurred</a:t>
            </a:r>
            <a:r>
              <a:rPr lang="en" sz="2000">
                <a:solidFill>
                  <a:schemeClr val="dk1"/>
                </a:solidFill>
              </a:rPr>
              <a:t> to the thermodynamic (and kinematic) profile over a short period of time: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– </a:t>
            </a:r>
            <a:r>
              <a:rPr lang="en" sz="1700">
                <a:solidFill>
                  <a:schemeClr val="dk1"/>
                </a:solidFill>
              </a:rPr>
              <a:t>Remnant</a:t>
            </a:r>
            <a:r>
              <a:rPr lang="en" sz="1700">
                <a:solidFill>
                  <a:schemeClr val="dk1"/>
                </a:solidFill>
              </a:rPr>
              <a:t> EML in place, prolonged (albeit modest) synoptic-scale ascent, low-level moistening, and strong diurnal heating all acted to destabilize the profile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– Lack of stronger synoptic and mesoscale ascent over S FL limited convective development ahead of the approaching MCS from the north (maintaining steep midlevel lapse rates, </a:t>
            </a:r>
            <a:r>
              <a:rPr lang="en" sz="1700">
                <a:solidFill>
                  <a:schemeClr val="dk1"/>
                </a:solidFill>
              </a:rPr>
              <a:t>with ample diurnal heating/steepening low-level lapse rates</a:t>
            </a:r>
            <a:r>
              <a:rPr lang="en" sz="1700">
                <a:solidFill>
                  <a:schemeClr val="dk1"/>
                </a:solidFill>
              </a:rPr>
              <a:t>)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–Low-level moisture advection offsets buoyancy losses from vertical mixing 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700" y="0"/>
            <a:ext cx="40686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825" y="0"/>
            <a:ext cx="40183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825" y="0"/>
            <a:ext cx="40183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SPC Video Lecture Series</a:t>
            </a:r>
            <a:endParaRPr/>
          </a:p>
        </p:txBody>
      </p:sp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https://www.spc.noaa.gov/exper/spcousom/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Lapse rate tendency derivation: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https://www.youtube.com/watch?v=2iNtFJ3neIQ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2941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213" y="152400"/>
            <a:ext cx="2857386" cy="237998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1570725" y="3434425"/>
            <a:ext cx="2148550" cy="692000"/>
          </a:xfrm>
          <a:custGeom>
            <a:rect b="b" l="l" r="r" t="t"/>
            <a:pathLst>
              <a:path extrusionOk="0" h="27680" w="85942">
                <a:moveTo>
                  <a:pt x="0" y="0"/>
                </a:moveTo>
                <a:cubicBezTo>
                  <a:pt x="3147" y="2767"/>
                  <a:pt x="10797" y="12045"/>
                  <a:pt x="18881" y="16602"/>
                </a:cubicBezTo>
                <a:cubicBezTo>
                  <a:pt x="26965" y="21160"/>
                  <a:pt x="37328" y="26043"/>
                  <a:pt x="48505" y="27345"/>
                </a:cubicBezTo>
                <a:cubicBezTo>
                  <a:pt x="59682" y="28647"/>
                  <a:pt x="79703" y="24903"/>
                  <a:pt x="85942" y="2441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1932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4124" y="152400"/>
            <a:ext cx="2867476" cy="241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1977650" y="3816925"/>
            <a:ext cx="2482225" cy="301900"/>
          </a:xfrm>
          <a:custGeom>
            <a:rect b="b" l="l" r="r" t="t"/>
            <a:pathLst>
              <a:path extrusionOk="0" h="12076" w="99289">
                <a:moveTo>
                  <a:pt x="0" y="0"/>
                </a:moveTo>
                <a:cubicBezTo>
                  <a:pt x="4178" y="1519"/>
                  <a:pt x="14595" y="7162"/>
                  <a:pt x="25066" y="9115"/>
                </a:cubicBezTo>
                <a:cubicBezTo>
                  <a:pt x="35538" y="11068"/>
                  <a:pt x="50459" y="12859"/>
                  <a:pt x="62829" y="11720"/>
                </a:cubicBezTo>
                <a:cubicBezTo>
                  <a:pt x="75200" y="10581"/>
                  <a:pt x="93212" y="3853"/>
                  <a:pt x="99289" y="2279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0787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2676" y="152400"/>
            <a:ext cx="2878924" cy="240504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/>
          <p:nvPr/>
        </p:nvSpPr>
        <p:spPr>
          <a:xfrm>
            <a:off x="2254350" y="3670450"/>
            <a:ext cx="2815900" cy="488625"/>
          </a:xfrm>
          <a:custGeom>
            <a:rect b="b" l="l" r="r" t="t"/>
            <a:pathLst>
              <a:path extrusionOk="0" h="19545" w="112636">
                <a:moveTo>
                  <a:pt x="0" y="9115"/>
                </a:moveTo>
                <a:cubicBezTo>
                  <a:pt x="6185" y="10743"/>
                  <a:pt x="23873" y="17633"/>
                  <a:pt x="37111" y="18881"/>
                </a:cubicBezTo>
                <a:cubicBezTo>
                  <a:pt x="50350" y="20129"/>
                  <a:pt x="66844" y="19749"/>
                  <a:pt x="79431" y="16602"/>
                </a:cubicBezTo>
                <a:cubicBezTo>
                  <a:pt x="92019" y="13455"/>
                  <a:pt x="107102" y="2767"/>
                  <a:pt x="112636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3659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392" y="152400"/>
            <a:ext cx="2850208" cy="238221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/>
          <p:nvPr/>
        </p:nvSpPr>
        <p:spPr>
          <a:xfrm>
            <a:off x="2254350" y="3716306"/>
            <a:ext cx="3060050" cy="455850"/>
          </a:xfrm>
          <a:custGeom>
            <a:rect b="b" l="l" r="r" t="t"/>
            <a:pathLst>
              <a:path extrusionOk="0" h="18234" w="122402">
                <a:moveTo>
                  <a:pt x="0" y="6186"/>
                </a:moveTo>
                <a:cubicBezTo>
                  <a:pt x="8030" y="8139"/>
                  <a:pt x="31740" y="16657"/>
                  <a:pt x="48180" y="17905"/>
                </a:cubicBezTo>
                <a:cubicBezTo>
                  <a:pt x="64620" y="19153"/>
                  <a:pt x="86268" y="16657"/>
                  <a:pt x="98638" y="13673"/>
                </a:cubicBezTo>
                <a:cubicBezTo>
                  <a:pt x="111008" y="10689"/>
                  <a:pt x="118441" y="2279"/>
                  <a:pt x="122402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1392" y="2687011"/>
            <a:ext cx="2850207" cy="2134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9643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234" y="152400"/>
            <a:ext cx="2890366" cy="240863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/>
          <p:nvPr/>
        </p:nvSpPr>
        <p:spPr>
          <a:xfrm>
            <a:off x="2254350" y="3694850"/>
            <a:ext cx="3369325" cy="514850"/>
          </a:xfrm>
          <a:custGeom>
            <a:rect b="b" l="l" r="r" t="t"/>
            <a:pathLst>
              <a:path extrusionOk="0" h="20594" w="134773">
                <a:moveTo>
                  <a:pt x="0" y="8139"/>
                </a:moveTo>
                <a:cubicBezTo>
                  <a:pt x="8030" y="10092"/>
                  <a:pt x="30275" y="18339"/>
                  <a:pt x="48180" y="19858"/>
                </a:cubicBezTo>
                <a:cubicBezTo>
                  <a:pt x="66085" y="21377"/>
                  <a:pt x="92996" y="20564"/>
                  <a:pt x="107428" y="17254"/>
                </a:cubicBezTo>
                <a:cubicBezTo>
                  <a:pt x="121860" y="13944"/>
                  <a:pt x="130216" y="2876"/>
                  <a:pt x="134773" y="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1234" y="2713438"/>
            <a:ext cx="2754309" cy="22776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/>
          <p:nvPr/>
        </p:nvSpPr>
        <p:spPr>
          <a:xfrm>
            <a:off x="4368315" y="3081561"/>
            <a:ext cx="1190050" cy="795550"/>
          </a:xfrm>
          <a:custGeom>
            <a:rect b="b" l="l" r="r" t="t"/>
            <a:pathLst>
              <a:path extrusionOk="0" h="31822" w="47602">
                <a:moveTo>
                  <a:pt x="31984" y="28764"/>
                </a:moveTo>
                <a:cubicBezTo>
                  <a:pt x="27698" y="31151"/>
                  <a:pt x="20373" y="32128"/>
                  <a:pt x="15056" y="31694"/>
                </a:cubicBezTo>
                <a:cubicBezTo>
                  <a:pt x="9739" y="31260"/>
                  <a:pt x="732" y="29144"/>
                  <a:pt x="81" y="26160"/>
                </a:cubicBezTo>
                <a:cubicBezTo>
                  <a:pt x="-570" y="23176"/>
                  <a:pt x="7785" y="17641"/>
                  <a:pt x="11149" y="13789"/>
                </a:cubicBezTo>
                <a:cubicBezTo>
                  <a:pt x="14513" y="9937"/>
                  <a:pt x="14350" y="5163"/>
                  <a:pt x="20264" y="3047"/>
                </a:cubicBezTo>
                <a:cubicBezTo>
                  <a:pt x="26178" y="931"/>
                  <a:pt x="43215" y="-1293"/>
                  <a:pt x="46633" y="1094"/>
                </a:cubicBezTo>
                <a:cubicBezTo>
                  <a:pt x="50051" y="3481"/>
                  <a:pt x="43215" y="12758"/>
                  <a:pt x="40773" y="17370"/>
                </a:cubicBezTo>
                <a:cubicBezTo>
                  <a:pt x="38332" y="21982"/>
                  <a:pt x="36270" y="26377"/>
                  <a:pt x="31984" y="28764"/>
                </a:cubicBezTo>
                <a:close/>
              </a:path>
            </a:pathLst>
          </a:cu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sp>
      <p:sp>
        <p:nvSpPr>
          <p:cNvPr id="99" name="Google Shape;99;p19"/>
          <p:cNvSpPr txBox="1"/>
          <p:nvPr/>
        </p:nvSpPr>
        <p:spPr>
          <a:xfrm>
            <a:off x="5061875" y="3154800"/>
            <a:ext cx="49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?</a:t>
            </a:r>
            <a:endParaRPr b="1" sz="1800">
              <a:solidFill>
                <a:srgbClr val="FF0000"/>
              </a:solidFill>
            </a:endParaRPr>
          </a:p>
        </p:txBody>
      </p:sp>
      <p:cxnSp>
        <p:nvCxnSpPr>
          <p:cNvPr id="100" name="Google Shape;100;p19"/>
          <p:cNvCxnSpPr/>
          <p:nvPr/>
        </p:nvCxnSpPr>
        <p:spPr>
          <a:xfrm>
            <a:off x="5338825" y="3361175"/>
            <a:ext cx="26286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8085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6465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